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6858000" cx="12192000"/>
  <p:notesSz cx="6858000" cy="9144000"/>
  <p:embeddedFontLst>
    <p:embeddedFont>
      <p:font typeface="Century Gothic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7F53EE-AFEA-44CA-967E-ACB6979C80A0}">
  <a:tblStyle styleId="{2E7F53EE-AFEA-44CA-967E-ACB6979C80A0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1F7E7"/>
          </a:solidFill>
        </a:fill>
      </a:tcStyle>
    </a:wholeTbl>
    <a:band1H>
      <a:tcTxStyle/>
      <a:tcStyle>
        <a:fill>
          <a:solidFill>
            <a:srgbClr val="E2EFCC"/>
          </a:solidFill>
        </a:fill>
      </a:tcStyle>
    </a:band1H>
    <a:band2H>
      <a:tcTxStyle/>
    </a:band2H>
    <a:band1V>
      <a:tcTxStyle/>
      <a:tcStyle>
        <a:fill>
          <a:solidFill>
            <a:srgbClr val="E2EFCC"/>
          </a:solidFill>
        </a:fill>
      </a:tcStyle>
    </a:band1V>
    <a:band2V>
      <a:tcTxStyle/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CenturyGothic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CenturyGothic-italic.fntdata"/><Relationship Id="rId25" Type="http://schemas.openxmlformats.org/officeDocument/2006/relationships/font" Target="fonts/CenturyGothic-bold.fntdata"/><Relationship Id="rId27" Type="http://schemas.openxmlformats.org/officeDocument/2006/relationships/font" Target="fonts/CenturyGothic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2" name="Google Shape;82;p1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4" name="Google Shape;94;p13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5" name="Google Shape;95;p1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9" name="Google Shape;109;p15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0" name="Google Shape;110;p15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1" name="Google Shape;111;p15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2" name="Google Shape;112;p15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3" name="Google Shape;113;p15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14" name="Google Shape;114;p1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1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2" name="Google Shape;122;p16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4" name="Google Shape;124;p16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5" name="Google Shape;125;p16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6" name="Google Shape;126;p16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7" name="Google Shape;127;p16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8" name="Google Shape;128;p16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30" name="Google Shape;130;p1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16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1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0" name="Google Shape;50;p6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1" name="Google Shape;51;p6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2" name="Google Shape;52;p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8" name="Google Shape;68;p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5" name="Google Shape;75;p1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2.xml"/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7.jpg"/><Relationship Id="rId5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in links" id="152" name="Google Shape;152;p19"/>
          <p:cNvPicPr preferRelativeResize="0"/>
          <p:nvPr/>
        </p:nvPicPr>
        <p:blipFill rotWithShape="1">
          <a:blip r:embed="rId3">
            <a:alphaModFix amt="25000"/>
          </a:blip>
          <a:srcRect b="0" l="0" r="9091" t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>
            <p:ph type="ctrTitle"/>
          </p:nvPr>
        </p:nvSpPr>
        <p:spPr>
          <a:xfrm>
            <a:off x="2170955" y="2319862"/>
            <a:ext cx="8825658" cy="5531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9E3F9"/>
              </a:buClr>
              <a:buSzPts val="3375"/>
              <a:buFont typeface="Times New Roman"/>
              <a:buNone/>
            </a:pPr>
            <a:r>
              <a:rPr b="1" lang="en-US" sz="3375" u="sng">
                <a:solidFill>
                  <a:srgbClr val="B9E3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CSE422 : ARTIFICIAL INTELLIGENCE</a:t>
            </a:r>
            <a:endParaRPr sz="3375"/>
          </a:p>
        </p:txBody>
      </p:sp>
      <p:sp>
        <p:nvSpPr>
          <p:cNvPr id="154" name="Google Shape;154;p19"/>
          <p:cNvSpPr txBox="1"/>
          <p:nvPr>
            <p:ph idx="1" type="subTitle"/>
          </p:nvPr>
        </p:nvSpPr>
        <p:spPr>
          <a:xfrm>
            <a:off x="1612154" y="3260796"/>
            <a:ext cx="8825658" cy="1399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b="1" lang="en-US" sz="2400">
                <a:solidFill>
                  <a:srgbClr val="B9E3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PROPERTIES OF ENVIRONMENT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en-US" sz="2000">
                <a:solidFill>
                  <a:srgbClr val="B9E3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en-US" sz="2000">
                <a:solidFill>
                  <a:srgbClr val="B9E3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BENJIR ISLAM ALVEE</a:t>
            </a:r>
            <a:endParaRPr/>
          </a:p>
        </p:txBody>
      </p:sp>
      <p:sp>
        <p:nvSpPr>
          <p:cNvPr id="155" name="Google Shape;155;p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6" name="Google Shape;15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"/>
            <a:ext cx="2065867" cy="1932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874220" y="474133"/>
            <a:ext cx="9404723" cy="767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imes New Roman"/>
              <a:buNone/>
            </a:pPr>
            <a:r>
              <a:rPr b="1" lang="en-US" sz="4400">
                <a:latin typeface="Times New Roman"/>
                <a:ea typeface="Times New Roman"/>
                <a:cs typeface="Times New Roman"/>
                <a:sym typeface="Times New Roman"/>
              </a:rPr>
              <a:t>Characteristics of environments</a:t>
            </a:r>
            <a:endParaRPr sz="4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24" name="Google Shape;224;p28"/>
          <p:cNvGraphicFramePr/>
          <p:nvPr/>
        </p:nvGraphicFramePr>
        <p:xfrm>
          <a:off x="984492" y="1512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{2E7F53EE-AFEA-44CA-967E-ACB6979C80A0}</a:tableStyleId>
              </a:tblPr>
              <a:tblGrid>
                <a:gridCol w="1483225"/>
                <a:gridCol w="1422550"/>
                <a:gridCol w="1643750"/>
                <a:gridCol w="1175750"/>
                <a:gridCol w="913200"/>
                <a:gridCol w="1130075"/>
                <a:gridCol w="1358375"/>
              </a:tblGrid>
              <a:tr h="361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 Environment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Fully observable?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Deterministic?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Episodic?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Discrete?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Single agent?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Crossword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Poker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Taxi driving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 analysis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Medical diagnosis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25" name="Google Shape;225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type="title"/>
          </p:nvPr>
        </p:nvSpPr>
        <p:spPr>
          <a:xfrm>
            <a:off x="874220" y="474133"/>
            <a:ext cx="9404723" cy="767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Characteristics of environments</a:t>
            </a:r>
            <a:endParaRPr/>
          </a:p>
        </p:txBody>
      </p:sp>
      <p:graphicFrame>
        <p:nvGraphicFramePr>
          <p:cNvPr id="231" name="Google Shape;231;p29"/>
          <p:cNvGraphicFramePr/>
          <p:nvPr/>
        </p:nvGraphicFramePr>
        <p:xfrm>
          <a:off x="984490" y="1512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{2E7F53EE-AFEA-44CA-967E-ACB6979C80A0}</a:tableStyleId>
              </a:tblPr>
              <a:tblGrid>
                <a:gridCol w="1478900"/>
                <a:gridCol w="1418425"/>
                <a:gridCol w="1638975"/>
                <a:gridCol w="1172325"/>
                <a:gridCol w="910550"/>
                <a:gridCol w="1126800"/>
                <a:gridCol w="1354425"/>
              </a:tblGrid>
              <a:tr h="361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 Environment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Fully observable?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Deterministic?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Episodic?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Discrete?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Single agent?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Crossword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Poker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Taxi driving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 analysis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Medical diagnosis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32" name="Google Shape;232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874220" y="474133"/>
            <a:ext cx="9404723" cy="767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Characteristics of environments</a:t>
            </a:r>
            <a:endParaRPr/>
          </a:p>
        </p:txBody>
      </p:sp>
      <p:graphicFrame>
        <p:nvGraphicFramePr>
          <p:cNvPr id="238" name="Google Shape;238;p30"/>
          <p:cNvGraphicFramePr/>
          <p:nvPr/>
        </p:nvGraphicFramePr>
        <p:xfrm>
          <a:off x="984490" y="1512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{2E7F53EE-AFEA-44CA-967E-ACB6979C80A0}</a:tableStyleId>
              </a:tblPr>
              <a:tblGrid>
                <a:gridCol w="1476750"/>
                <a:gridCol w="1416375"/>
                <a:gridCol w="1636600"/>
                <a:gridCol w="1170625"/>
                <a:gridCol w="909225"/>
                <a:gridCol w="1125150"/>
                <a:gridCol w="1352450"/>
              </a:tblGrid>
              <a:tr h="361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 Environment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Fully observable?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Deterministic?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Episodic?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Discrete?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Single agent?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Crossword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Poker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Taxi driving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 analysis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Medical diagnosis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39" name="Google Shape;239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874220" y="474133"/>
            <a:ext cx="9404723" cy="767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Characteristics of environments</a:t>
            </a:r>
            <a:endParaRPr/>
          </a:p>
        </p:txBody>
      </p:sp>
      <p:graphicFrame>
        <p:nvGraphicFramePr>
          <p:cNvPr id="245" name="Google Shape;245;p31"/>
          <p:cNvGraphicFramePr/>
          <p:nvPr/>
        </p:nvGraphicFramePr>
        <p:xfrm>
          <a:off x="984491" y="1512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{2E7F53EE-AFEA-44CA-967E-ACB6979C80A0}</a:tableStyleId>
              </a:tblPr>
              <a:tblGrid>
                <a:gridCol w="1476750"/>
                <a:gridCol w="1416375"/>
                <a:gridCol w="1636600"/>
                <a:gridCol w="1170625"/>
                <a:gridCol w="909225"/>
                <a:gridCol w="1125150"/>
                <a:gridCol w="1352450"/>
              </a:tblGrid>
              <a:tr h="361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 Environment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Fully observable?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Deterministic?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Episodic?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Discrete?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Single agent?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Crossword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Poker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Taxi driving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 analysis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Medical diagnosis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46" name="Google Shape;246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type="title"/>
          </p:nvPr>
        </p:nvSpPr>
        <p:spPr>
          <a:xfrm>
            <a:off x="874220" y="474133"/>
            <a:ext cx="9404723" cy="767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Characteristics of environments</a:t>
            </a:r>
            <a:endParaRPr/>
          </a:p>
        </p:txBody>
      </p:sp>
      <p:graphicFrame>
        <p:nvGraphicFramePr>
          <p:cNvPr id="252" name="Google Shape;252;p32"/>
          <p:cNvGraphicFramePr/>
          <p:nvPr/>
        </p:nvGraphicFramePr>
        <p:xfrm>
          <a:off x="984490" y="1512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{2E7F53EE-AFEA-44CA-967E-ACB6979C80A0}</a:tableStyleId>
              </a:tblPr>
              <a:tblGrid>
                <a:gridCol w="1481075"/>
                <a:gridCol w="1420500"/>
                <a:gridCol w="1641375"/>
                <a:gridCol w="1174025"/>
                <a:gridCol w="911875"/>
                <a:gridCol w="1128450"/>
                <a:gridCol w="1356400"/>
              </a:tblGrid>
              <a:tr h="361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 Environment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Fully observable?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Deterministic?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Episodic?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Discrete?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Single agent?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Crossword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Poker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Taxi driving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 analysis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SEMI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Medical diagnosis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53" name="Google Shape;253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874220" y="474133"/>
            <a:ext cx="9404723" cy="767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Characteristics of environments</a:t>
            </a:r>
            <a:endParaRPr/>
          </a:p>
        </p:txBody>
      </p:sp>
      <p:graphicFrame>
        <p:nvGraphicFramePr>
          <p:cNvPr id="259" name="Google Shape;259;p33"/>
          <p:cNvGraphicFramePr/>
          <p:nvPr/>
        </p:nvGraphicFramePr>
        <p:xfrm>
          <a:off x="984490" y="1512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{2E7F53EE-AFEA-44CA-967E-ACB6979C80A0}</a:tableStyleId>
              </a:tblPr>
              <a:tblGrid>
                <a:gridCol w="1483225"/>
                <a:gridCol w="1422550"/>
                <a:gridCol w="1643750"/>
                <a:gridCol w="1175750"/>
                <a:gridCol w="913200"/>
                <a:gridCol w="1130075"/>
                <a:gridCol w="1358375"/>
              </a:tblGrid>
              <a:tr h="361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 Environment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Fully observable?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Deterministic?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Episodic?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Static?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Discrete?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Single agent?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Crossword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Poker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Taxi driving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 analysis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SEMI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</a:tr>
              <a:tr h="77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Medical diagnosis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T="45700" marB="457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T="45700" marB="45700" marR="91450" marL="91450"/>
                </a:tc>
              </a:tr>
            </a:tbl>
          </a:graphicData>
        </a:graphic>
      </p:graphicFrame>
      <p:sp>
        <p:nvSpPr>
          <p:cNvPr id="260" name="Google Shape;260;p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idx="1" type="body"/>
          </p:nvPr>
        </p:nvSpPr>
        <p:spPr>
          <a:xfrm>
            <a:off x="783078" y="1301955"/>
            <a:ext cx="10625843" cy="5092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The most challenging environments are </a:t>
            </a:r>
            <a:r>
              <a:rPr lang="en-US" sz="2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partially observable, stochastic, sequential, dynamic, 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en-US" sz="2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continuous, 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and contain</a:t>
            </a:r>
            <a:r>
              <a:rPr lang="en-US" sz="2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multiple intelligent agents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design" id="272" name="Google Shape;272;p35"/>
          <p:cNvPicPr preferRelativeResize="0"/>
          <p:nvPr/>
        </p:nvPicPr>
        <p:blipFill rotWithShape="1">
          <a:blip r:embed="rId4">
            <a:alphaModFix amt="25000"/>
          </a:blip>
          <a:srcRect b="2872" l="0" r="6817" t="18308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5"/>
          <p:cNvSpPr txBox="1"/>
          <p:nvPr>
            <p:ph type="ctrTitle"/>
          </p:nvPr>
        </p:nvSpPr>
        <p:spPr>
          <a:xfrm>
            <a:off x="1154955" y="3558180"/>
            <a:ext cx="8825658" cy="12192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35"/>
          <p:cNvSpPr txBox="1"/>
          <p:nvPr>
            <p:ph idx="1" type="subTitle"/>
          </p:nvPr>
        </p:nvSpPr>
        <p:spPr>
          <a:xfrm>
            <a:off x="1290422" y="4813429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GOOD LUCK !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3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What is Environment?</a:t>
            </a:r>
            <a:endParaRPr/>
          </a:p>
        </p:txBody>
      </p:sp>
      <p:sp>
        <p:nvSpPr>
          <p:cNvPr id="162" name="Google Shape;162;p2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An environment is everything in the world which surrounds the agent, but it is not a part of an agent itself. </a:t>
            </a:r>
            <a:endParaRPr/>
          </a:p>
          <a:p>
            <a:pPr indent="-342900" lvl="0" marL="342900" rtl="0" algn="just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An environment can be described as a situation in which an agent is present.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Fully observable/Partially observable</a:t>
            </a:r>
            <a:endParaRPr/>
          </a:p>
        </p:txBody>
      </p: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1104293" y="195484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rtl="0" algn="just">
              <a:spcBef>
                <a:spcPts val="0"/>
              </a:spcBef>
              <a:spcAft>
                <a:spcPts val="0"/>
              </a:spcAft>
              <a:buSzPts val="1776"/>
              <a:buChar char="►"/>
            </a:pPr>
            <a:r>
              <a:rPr lang="en-US" sz="2220">
                <a:latin typeface="Times New Roman"/>
                <a:ea typeface="Times New Roman"/>
                <a:cs typeface="Times New Roman"/>
                <a:sym typeface="Times New Roman"/>
              </a:rPr>
              <a:t>If an agent sensor can sense or access the complete state of an environment at each point of time then it is a </a:t>
            </a:r>
            <a:r>
              <a:rPr b="1" lang="en-US" sz="222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observable </a:t>
            </a:r>
            <a:r>
              <a:rPr lang="en-US" sz="2220">
                <a:latin typeface="Times New Roman"/>
                <a:ea typeface="Times New Roman"/>
                <a:cs typeface="Times New Roman"/>
                <a:sym typeface="Times New Roman"/>
              </a:rPr>
              <a:t>environment, else it is </a:t>
            </a:r>
            <a:r>
              <a:rPr b="1" lang="en-US" sz="222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partially observable</a:t>
            </a:r>
            <a:r>
              <a:rPr lang="en-US" sz="222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0" lvl="1" marL="457200" rtl="0" algn="just">
              <a:spcBef>
                <a:spcPts val="1000"/>
              </a:spcBef>
              <a:spcAft>
                <a:spcPts val="0"/>
              </a:spcAft>
              <a:buSzPts val="1776"/>
              <a:buNone/>
            </a:pPr>
            <a:r>
              <a:rPr lang="en-US" sz="2220"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r>
              <a:rPr b="1" lang="en-US" sz="222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Tic-Tac-Toe, Chess(A player gets to see the whole board)</a:t>
            </a:r>
            <a:endParaRPr/>
          </a:p>
          <a:p>
            <a:pPr indent="-285750" lvl="1" marL="742950" rtl="0" algn="just">
              <a:spcBef>
                <a:spcPts val="1000"/>
              </a:spcBef>
              <a:spcAft>
                <a:spcPts val="0"/>
              </a:spcAft>
              <a:buSzPts val="1776"/>
              <a:buChar char="►"/>
            </a:pPr>
            <a:r>
              <a:rPr lang="en-US" sz="222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lang="en-US" sz="222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observable </a:t>
            </a:r>
            <a:r>
              <a:rPr lang="en-US" sz="2220">
                <a:latin typeface="Times New Roman"/>
                <a:ea typeface="Times New Roman"/>
                <a:cs typeface="Times New Roman"/>
                <a:sym typeface="Times New Roman"/>
              </a:rPr>
              <a:t>environment is easy as there is no need to maintain the internal state to keep track history of the world.</a:t>
            </a:r>
            <a:endParaRPr/>
          </a:p>
          <a:p>
            <a:pPr indent="-285750" lvl="1" marL="742950" rtl="0" algn="just">
              <a:spcBef>
                <a:spcPts val="1000"/>
              </a:spcBef>
              <a:spcAft>
                <a:spcPts val="0"/>
              </a:spcAft>
              <a:buSzPts val="1776"/>
              <a:buChar char="►"/>
            </a:pPr>
            <a:r>
              <a:rPr lang="en-US" sz="2220">
                <a:latin typeface="Times New Roman"/>
                <a:ea typeface="Times New Roman"/>
                <a:cs typeface="Times New Roman"/>
                <a:sym typeface="Times New Roman"/>
              </a:rPr>
              <a:t>An agent with no sensors in all environments then such an environment is called as </a:t>
            </a:r>
            <a:r>
              <a:rPr b="1" lang="en-US" sz="222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unobservable</a:t>
            </a:r>
            <a:r>
              <a:rPr lang="en-US" sz="222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0" lvl="1" marL="457200" rtl="0" algn="just">
              <a:spcBef>
                <a:spcPts val="1000"/>
              </a:spcBef>
              <a:spcAft>
                <a:spcPts val="0"/>
              </a:spcAft>
              <a:buSzPts val="1776"/>
              <a:buNone/>
            </a:pPr>
            <a:r>
              <a:rPr lang="en-US" sz="2220"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r>
              <a:rPr b="1" lang="en-US" sz="222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Automated taxi driving, Poker(A player gets to see only his own cards, not the cards of everyone in the game)</a:t>
            </a:r>
            <a:endParaRPr/>
          </a:p>
          <a:p>
            <a:pPr indent="-248920" lvl="0" marL="342900" rtl="0" algn="l">
              <a:spcBef>
                <a:spcPts val="1000"/>
              </a:spcBef>
              <a:spcAft>
                <a:spcPts val="0"/>
              </a:spcAft>
              <a:buSzPts val="1480"/>
              <a:buNone/>
            </a:pPr>
            <a:r>
              <a:t/>
            </a:r>
            <a:endParaRPr sz="1850"/>
          </a:p>
        </p:txBody>
      </p:sp>
      <p:sp>
        <p:nvSpPr>
          <p:cNvPr id="170" name="Google Shape;170;p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1" name="Google Shape;17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4174" y="4547804"/>
            <a:ext cx="1758990" cy="117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0204174" y="3294051"/>
            <a:ext cx="1795132" cy="1168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04174" y="2176465"/>
            <a:ext cx="1758990" cy="1031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Single agent/Multi-agent</a:t>
            </a:r>
            <a:endParaRPr/>
          </a:p>
        </p:txBody>
      </p:sp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1103312" y="2052918"/>
            <a:ext cx="8946541" cy="4705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rtl="0" algn="just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If only one agent is involved in an environment, and operating by itself then such an environment is called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agent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environment.</a:t>
            </a:r>
            <a:endParaRPr/>
          </a:p>
          <a:p>
            <a:pPr indent="-285750" lvl="1" marL="742950" rtl="0" algn="just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However, if multiple agents are operating in an environment, then such an environment is called a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multi-agent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environment.</a:t>
            </a:r>
            <a:endParaRPr/>
          </a:p>
          <a:p>
            <a:pPr indent="-285750" lvl="1" marL="742950" rtl="0" algn="just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agent design problems in the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multi-agent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 are different from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agent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environment</a:t>
            </a:r>
            <a:endParaRPr/>
          </a:p>
          <a:p>
            <a:pPr indent="0" lvl="1" marL="457200" rtl="0" algn="just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agent(Crossword Puzzle), Multi-agent(Chess)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1" name="Google Shape;18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5354" y="2819983"/>
            <a:ext cx="1786667" cy="1897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Deterministic/Stochastic</a:t>
            </a:r>
            <a:endParaRPr/>
          </a:p>
        </p:txBody>
      </p:sp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rtl="0" algn="just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If an agent's current state and selected action can completely determine the next state of the environment, then such environment is called a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deterministic environment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285750" lvl="1" marL="742950" rtl="0" algn="just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stochastic environment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is random in nature and cannot be determined completely by an agent.</a:t>
            </a:r>
            <a:endParaRPr/>
          </a:p>
          <a:p>
            <a:pPr indent="-285750" lvl="1" marL="742950" rtl="0" algn="just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In a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deterministic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observable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environment, agent does not need to worry about uncertainty.</a:t>
            </a:r>
            <a:endParaRPr/>
          </a:p>
          <a:p>
            <a:pPr indent="0" lvl="1" marL="457200" rtl="0" algn="just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Deterministic(Tic Tac Toe, Chess), Stochastic(Poker)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9" name="Google Shape;18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9925" y="2619135"/>
            <a:ext cx="1821628" cy="1619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Episodic/Sequential</a:t>
            </a:r>
            <a:endParaRPr/>
          </a:p>
        </p:txBody>
      </p:sp>
      <p:sp>
        <p:nvSpPr>
          <p:cNvPr id="195" name="Google Shape;195;p24"/>
          <p:cNvSpPr txBox="1"/>
          <p:nvPr>
            <p:ph idx="1" type="body"/>
          </p:nvPr>
        </p:nvSpPr>
        <p:spPr>
          <a:xfrm>
            <a:off x="1103312" y="2052918"/>
            <a:ext cx="8946541" cy="3196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rtl="0" algn="just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In an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episodic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environment, there is a series of one-shot actions, and only the current percept is required for the action.</a:t>
            </a:r>
            <a:endParaRPr/>
          </a:p>
          <a:p>
            <a:pPr indent="-285750" lvl="1" marL="742950" rtl="0" algn="just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However, in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sequential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environment, an agent requires memory of past actions to determine the next best actions.</a:t>
            </a:r>
            <a:endParaRPr/>
          </a:p>
          <a:p>
            <a:pPr indent="-285750" lvl="1" marL="742950" rtl="0" algn="just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Such environments do not require the agent to plan ahead.</a:t>
            </a:r>
            <a:endParaRPr/>
          </a:p>
          <a:p>
            <a:pPr indent="0" lvl="1" marL="457200" rtl="0" algn="just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Episodic(Part Picking Robot, Vacuum cleaner), Sequential(Chess, Taxi Driving)</a:t>
            </a:r>
            <a:endParaRPr/>
          </a:p>
        </p:txBody>
      </p:sp>
      <p:sp>
        <p:nvSpPr>
          <p:cNvPr id="196" name="Google Shape;196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7" name="Google Shape;19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7670" y="2228444"/>
            <a:ext cx="1822036" cy="2586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Static/Dynamic</a:t>
            </a:r>
            <a:endParaRPr/>
          </a:p>
        </p:txBody>
      </p:sp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1103312" y="2052919"/>
            <a:ext cx="8946541" cy="3535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If the environment can change itself while an agent is deliberating then such environment is called a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 else it is called a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static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Static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environments are easy to deal because an agent does not need to continue looking at the world while deciding for an action.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However for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environment, agents need to keep looking at the world at each action.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Static(Crossword Puzzle), Dynamic(Taxi Driving)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Discrete/Continuous</a:t>
            </a:r>
            <a:endParaRPr/>
          </a:p>
        </p:txBody>
      </p:sp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1103312" y="2052919"/>
            <a:ext cx="8946541" cy="2473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If in an environment there are a finite number of percepts and actions that can be performed within it, then such an environment is called a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discrete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 else it is called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environment.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Discrete(Crossword Puzzle, Poker), Continuous(Taxi Driving)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211" name="Google Shape;211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Known/Unknown</a:t>
            </a:r>
            <a:endParaRPr/>
          </a:p>
        </p:txBody>
      </p:sp>
      <p:sp>
        <p:nvSpPr>
          <p:cNvPr id="217" name="Google Shape;217;p27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Known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unknown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are not actually a feature of an environment, but it is an agent's state of knowledge to perform an action.</a:t>
            </a:r>
            <a:endParaRPr/>
          </a:p>
          <a:p>
            <a:pPr indent="-342900" lvl="0" marL="342900" rtl="0" algn="just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In a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known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environment, the results for all actions are known to the agent. While in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unknown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environment, agent needs to learn how it works in order to perform an action.</a:t>
            </a:r>
            <a:endParaRPr/>
          </a:p>
          <a:p>
            <a:pPr indent="-342900" lvl="0" marL="342900" rtl="0" algn="just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It is quite possible that a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known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 to be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partially observable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and an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unknown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environment to be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observable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218" name="Google Shape;218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